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38" r:id="rId11"/>
    <p:sldId id="339" r:id="rId12"/>
    <p:sldId id="32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69" d="100"/>
          <a:sy n="69" d="100"/>
        </p:scale>
        <p:origin x="127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324535"/>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SPORTS  PSYCHOLOGY</a:t>
            </a:r>
          </a:p>
          <a:p>
            <a:pPr algn="ctr"/>
            <a:endParaRPr lang="en-US" sz="3600" b="1" dirty="0">
              <a:solidFill>
                <a:srgbClr val="FF0000"/>
              </a:solidFill>
            </a:endParaRPr>
          </a:p>
          <a:p>
            <a:pPr algn="ctr"/>
            <a:r>
              <a:rPr lang="en-US" sz="4800" b="1" dirty="0">
                <a:solidFill>
                  <a:srgbClr val="002060"/>
                </a:solidFill>
              </a:rPr>
              <a:t>COURSE CODE: PED202TH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7" y="270164"/>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838199" y="1142999"/>
            <a:ext cx="7619999" cy="1569660"/>
          </a:xfrm>
          <a:prstGeom prst="rect">
            <a:avLst/>
          </a:prstGeom>
        </p:spPr>
        <p:txBody>
          <a:bodyPr wrap="square">
            <a:spAutoFit/>
          </a:bodyPr>
          <a:lstStyle/>
          <a:p>
            <a:pPr algn="ctr"/>
            <a:r>
              <a:rPr lang="en-US" sz="9600" dirty="0">
                <a:solidFill>
                  <a:srgbClr val="FF0000"/>
                </a:solidFill>
              </a:rPr>
              <a:t>LEARNING</a:t>
            </a:r>
            <a:r>
              <a:rPr lang="en-US" sz="1200" dirty="0">
                <a:solidFill>
                  <a:srgbClr val="FF0000"/>
                </a:solid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solidFill>
                  <a:srgbClr val="FF0000"/>
                </a:solidFill>
              </a:rPr>
              <a:t>LEARNING</a:t>
            </a:r>
          </a:p>
          <a:p>
            <a:r>
              <a:rPr lang="en-US" b="1" dirty="0">
                <a:solidFill>
                  <a:srgbClr val="FF0000"/>
                </a:solidFill>
              </a:rPr>
              <a:t>LAWS OF LEARNING ACCORDING TO THORNDIKE</a:t>
            </a:r>
          </a:p>
          <a:p>
            <a:r>
              <a:rPr lang="en-US" b="1" dirty="0">
                <a:solidFill>
                  <a:srgbClr val="FF0000"/>
                </a:solidFill>
              </a:rPr>
              <a:t>MOTIVATION</a:t>
            </a:r>
          </a:p>
          <a:p>
            <a:r>
              <a:rPr lang="en-US" b="1" dirty="0">
                <a:solidFill>
                  <a:srgbClr val="FF0000"/>
                </a:solidFill>
              </a:rPr>
              <a:t>TYPES OF MOTIVATION</a:t>
            </a:r>
          </a:p>
          <a:p>
            <a:endParaRPr lang="en-US" b="1" dirty="0">
              <a:solidFill>
                <a:srgbClr val="FF0000"/>
              </a:solidFill>
            </a:endParaRPr>
          </a:p>
          <a:p>
            <a:endParaRPr lang="en-US" b="1" dirty="0">
              <a:solidFill>
                <a:srgbClr val="FF0000"/>
              </a:solidFill>
            </a:endParaRPr>
          </a:p>
          <a:p>
            <a:endParaRPr lang="en-US" b="1" dirty="0">
              <a:solidFill>
                <a:srgbClr val="FF0000"/>
              </a:solidFill>
            </a:endParaRPr>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6600" b="1" dirty="0">
                <a:solidFill>
                  <a:srgbClr val="FF0000"/>
                </a:solidFill>
              </a:rPr>
              <a:t>LEARNING</a:t>
            </a:r>
          </a:p>
        </p:txBody>
      </p:sp>
      <p:sp>
        <p:nvSpPr>
          <p:cNvPr id="3" name="Content Placeholder 2">
            <a:extLst>
              <a:ext uri="{FF2B5EF4-FFF2-40B4-BE49-F238E27FC236}">
                <a16:creationId xmlns:a16="http://schemas.microsoft.com/office/drawing/2014/main" id="{88E80F44-5917-4ECB-93E2-98B56E400F1E}"/>
              </a:ext>
            </a:extLst>
          </p:cNvPr>
          <p:cNvSpPr>
            <a:spLocks noGrp="1"/>
          </p:cNvSpPr>
          <p:nvPr>
            <p:ph idx="1"/>
          </p:nvPr>
        </p:nvSpPr>
        <p:spPr>
          <a:xfrm>
            <a:off x="457200" y="1600200"/>
            <a:ext cx="8229600" cy="5181600"/>
          </a:xfrm>
        </p:spPr>
        <p:txBody>
          <a:bodyPr>
            <a:normAutofit/>
          </a:bodyPr>
          <a:lstStyle/>
          <a:p>
            <a:pPr marL="0" indent="0">
              <a:buNone/>
            </a:pPr>
            <a:r>
              <a:rPr lang="en-US" b="1" dirty="0"/>
              <a:t>Meaning of learning :</a:t>
            </a:r>
          </a:p>
          <a:p>
            <a:pPr marL="0" indent="0">
              <a:buNone/>
            </a:pPr>
            <a:r>
              <a:rPr lang="en-US" dirty="0"/>
              <a:t>The </a:t>
            </a:r>
            <a:r>
              <a:rPr lang="en-US" dirty="0" err="1"/>
              <a:t>behaviour</a:t>
            </a:r>
            <a:r>
              <a:rPr lang="en-US" dirty="0"/>
              <a:t> of an individual is thus changed through experiences. This change in </a:t>
            </a:r>
            <a:r>
              <a:rPr lang="en-US" dirty="0" err="1"/>
              <a:t>behaviour</a:t>
            </a:r>
            <a:r>
              <a:rPr lang="en-US" dirty="0"/>
              <a:t> brought about by experiences is commonly known as learning. Thus, Learning means change in </a:t>
            </a:r>
            <a:r>
              <a:rPr lang="en-US" dirty="0" err="1"/>
              <a:t>behaviour</a:t>
            </a:r>
            <a:r>
              <a:rPr lang="en-US" dirty="0"/>
              <a:t> or </a:t>
            </a:r>
            <a:r>
              <a:rPr lang="en-US" dirty="0" err="1"/>
              <a:t>behaviour</a:t>
            </a:r>
            <a:r>
              <a:rPr lang="en-US" dirty="0"/>
              <a:t> potential that occurs as a result of experience. Learning can result from both vicarious and direct experiences.</a:t>
            </a:r>
          </a:p>
        </p:txBody>
      </p:sp>
    </p:spTree>
    <p:extLst>
      <p:ext uri="{BB962C8B-B14F-4D97-AF65-F5344CB8AC3E}">
        <p14:creationId xmlns:p14="http://schemas.microsoft.com/office/powerpoint/2010/main"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0A0082-79F7-4244-BAD6-42C106025D4B}"/>
              </a:ext>
            </a:extLst>
          </p:cNvPr>
          <p:cNvSpPr>
            <a:spLocks noGrp="1"/>
          </p:cNvSpPr>
          <p:nvPr>
            <p:ph idx="1"/>
          </p:nvPr>
        </p:nvSpPr>
        <p:spPr>
          <a:xfrm>
            <a:off x="457200" y="381000"/>
            <a:ext cx="8229600" cy="6172200"/>
          </a:xfrm>
        </p:spPr>
        <p:txBody>
          <a:bodyPr>
            <a:normAutofit fontScale="85000" lnSpcReduction="20000"/>
          </a:bodyPr>
          <a:lstStyle/>
          <a:p>
            <a:pPr marL="0" indent="0">
              <a:buNone/>
            </a:pPr>
            <a:r>
              <a:rPr lang="en-US" sz="4300" b="1" dirty="0"/>
              <a:t>Definition of Learning :</a:t>
            </a:r>
          </a:p>
          <a:p>
            <a:pPr marL="0" indent="0">
              <a:buNone/>
            </a:pPr>
            <a:endParaRPr lang="en-US" sz="4300" b="1" dirty="0"/>
          </a:p>
          <a:p>
            <a:r>
              <a:rPr lang="en-US" b="1" i="1" dirty="0"/>
              <a:t>According to Martyn </a:t>
            </a:r>
            <a:r>
              <a:rPr lang="en-US" b="1" i="1" dirty="0" err="1"/>
              <a:t>Sloman</a:t>
            </a:r>
            <a:r>
              <a:rPr lang="en-US" dirty="0"/>
              <a:t>, "Learning is the process by which a person develops his skills, experience, knowledge, abilities and capacities.</a:t>
            </a:r>
          </a:p>
          <a:p>
            <a:r>
              <a:rPr lang="en-US" b="1" i="1" dirty="0"/>
              <a:t>According to W. McGehee</a:t>
            </a:r>
            <a:r>
              <a:rPr lang="en-US" dirty="0"/>
              <a:t>, "Learning is the acquisition of new </a:t>
            </a:r>
            <a:r>
              <a:rPr lang="en-US" dirty="0" err="1"/>
              <a:t>behaviour</a:t>
            </a:r>
            <a:r>
              <a:rPr lang="en-US" dirty="0"/>
              <a:t>, strengthening or weakening of old </a:t>
            </a:r>
            <a:r>
              <a:rPr lang="en-US" dirty="0" err="1"/>
              <a:t>behaviour</a:t>
            </a:r>
            <a:r>
              <a:rPr lang="en-US" dirty="0"/>
              <a:t> as the result of experience, feelings, actions".</a:t>
            </a:r>
          </a:p>
          <a:p>
            <a:r>
              <a:rPr lang="en-US" b="1" i="1" dirty="0"/>
              <a:t>According to Sanford</a:t>
            </a:r>
            <a:r>
              <a:rPr lang="en-US" dirty="0"/>
              <a:t>, "Learning is relatively a permanent </a:t>
            </a:r>
            <a:r>
              <a:rPr lang="en-US" dirty="0" err="1"/>
              <a:t>behavioural</a:t>
            </a:r>
            <a:r>
              <a:rPr lang="en-US" dirty="0"/>
              <a:t> change as a result of experience, reinforcing practice".</a:t>
            </a:r>
          </a:p>
          <a:p>
            <a:r>
              <a:rPr lang="en-US" b="1" i="1" dirty="0"/>
              <a:t>According to E. R. Hilgard</a:t>
            </a:r>
            <a:r>
              <a:rPr lang="en-US" dirty="0"/>
              <a:t>, "Learning is a constant </a:t>
            </a:r>
            <a:r>
              <a:rPr lang="en-US" dirty="0" err="1"/>
              <a:t>behavioural</a:t>
            </a:r>
            <a:r>
              <a:rPr lang="en-US" dirty="0"/>
              <a:t> change before experience, It is the process of acquiring new knowledge and new responses".</a:t>
            </a:r>
          </a:p>
        </p:txBody>
      </p:sp>
    </p:spTree>
    <p:extLst>
      <p:ext uri="{BB962C8B-B14F-4D97-AF65-F5344CB8AC3E}">
        <p14:creationId xmlns:p14="http://schemas.microsoft.com/office/powerpoint/2010/main" val="3327131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8A4913-E390-465E-8733-1577473903BB}"/>
              </a:ext>
            </a:extLst>
          </p:cNvPr>
          <p:cNvSpPr>
            <a:spLocks noGrp="1"/>
          </p:cNvSpPr>
          <p:nvPr>
            <p:ph idx="1"/>
          </p:nvPr>
        </p:nvSpPr>
        <p:spPr>
          <a:xfrm>
            <a:off x="457200" y="228600"/>
            <a:ext cx="8229600" cy="6629400"/>
          </a:xfrm>
        </p:spPr>
        <p:txBody>
          <a:bodyPr>
            <a:normAutofit fontScale="85000" lnSpcReduction="10000"/>
          </a:bodyPr>
          <a:lstStyle/>
          <a:p>
            <a:r>
              <a:rPr lang="en-US" sz="4700" b="1" dirty="0"/>
              <a:t>Nature of Learning :</a:t>
            </a:r>
          </a:p>
          <a:p>
            <a:pPr marL="0" indent="0">
              <a:buNone/>
            </a:pPr>
            <a:r>
              <a:rPr lang="en-US" dirty="0"/>
              <a:t>The nature of learning is as follows:</a:t>
            </a:r>
          </a:p>
          <a:p>
            <a:r>
              <a:rPr lang="en-US" dirty="0"/>
              <a:t>1) Learning involves Constant Growth and Development: Learning is a continuous process that helps a person to understand the environment. This leads to the growth and improvement of personage.</a:t>
            </a:r>
          </a:p>
          <a:p>
            <a:r>
              <a:rPr lang="en-US" dirty="0"/>
              <a:t> 2) Learning is Adjustment: Learning makes a person adjustable and adaptable. The person should adapt and </a:t>
            </a:r>
            <a:r>
              <a:rPr lang="en-US" dirty="0" err="1"/>
              <a:t>mould</a:t>
            </a:r>
            <a:r>
              <a:rPr lang="en-US" dirty="0"/>
              <a:t> himself according to the developmental changes taking place in and around him.</a:t>
            </a:r>
          </a:p>
          <a:p>
            <a:r>
              <a:rPr lang="en-US" dirty="0"/>
              <a:t>3) Learning is a </a:t>
            </a:r>
            <a:r>
              <a:rPr lang="en-US" dirty="0" err="1"/>
              <a:t>Systematised</a:t>
            </a:r>
            <a:r>
              <a:rPr lang="en-US" dirty="0"/>
              <a:t> Experience: Learning includes repetition of experiences, which results in improving learners' attitudes, knowledge, principles, abilities and habits continuously.</a:t>
            </a:r>
          </a:p>
        </p:txBody>
      </p:sp>
    </p:spTree>
    <p:extLst>
      <p:ext uri="{BB962C8B-B14F-4D97-AF65-F5344CB8AC3E}">
        <p14:creationId xmlns:p14="http://schemas.microsoft.com/office/powerpoint/2010/main" val="3132987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1B2E-F567-40BF-9213-02A1B145AF87}"/>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b="1" dirty="0"/>
              <a:t>LAWS OF LEARNING ACCORDING TO THORNDIKE</a:t>
            </a:r>
          </a:p>
        </p:txBody>
      </p:sp>
      <p:sp>
        <p:nvSpPr>
          <p:cNvPr id="3" name="Content Placeholder 2">
            <a:extLst>
              <a:ext uri="{FF2B5EF4-FFF2-40B4-BE49-F238E27FC236}">
                <a16:creationId xmlns:a16="http://schemas.microsoft.com/office/drawing/2014/main" id="{BAE8C505-21E0-43A7-9A8C-F56E7F60E335}"/>
              </a:ext>
            </a:extLst>
          </p:cNvPr>
          <p:cNvSpPr>
            <a:spLocks noGrp="1"/>
          </p:cNvSpPr>
          <p:nvPr>
            <p:ph idx="1"/>
          </p:nvPr>
        </p:nvSpPr>
        <p:spPr/>
        <p:txBody>
          <a:bodyPr>
            <a:normAutofit lnSpcReduction="10000"/>
          </a:bodyPr>
          <a:lstStyle/>
          <a:p>
            <a:r>
              <a:rPr lang="en-US" dirty="0"/>
              <a:t>Thorndike was one of the early psychologists who tried to interpret learning by connecting links or linking stimuli and responses. </a:t>
            </a:r>
          </a:p>
          <a:p>
            <a:r>
              <a:rPr lang="en-US" dirty="0"/>
              <a:t>He saw that the most distinctive forms of science in man and animal alike is learning by trial and error. </a:t>
            </a:r>
          </a:p>
          <a:p>
            <a:r>
              <a:rPr lang="en-US" dirty="0"/>
              <a:t>This type of learning is evident when the learner encounters a problematic situation that must be solved and overcome To a goal.</a:t>
            </a:r>
          </a:p>
        </p:txBody>
      </p:sp>
    </p:spTree>
    <p:extLst>
      <p:ext uri="{BB962C8B-B14F-4D97-AF65-F5344CB8AC3E}">
        <p14:creationId xmlns:p14="http://schemas.microsoft.com/office/powerpoint/2010/main" val="99456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029E95-7338-457F-884D-6AD7580ECB4C}"/>
              </a:ext>
            </a:extLst>
          </p:cNvPr>
          <p:cNvSpPr>
            <a:spLocks noGrp="1"/>
          </p:cNvSpPr>
          <p:nvPr>
            <p:ph idx="1"/>
          </p:nvPr>
        </p:nvSpPr>
        <p:spPr>
          <a:xfrm>
            <a:off x="457200" y="152400"/>
            <a:ext cx="8229600" cy="6629400"/>
          </a:xfrm>
        </p:spPr>
        <p:txBody>
          <a:bodyPr>
            <a:normAutofit fontScale="85000" lnSpcReduction="20000"/>
          </a:bodyPr>
          <a:lstStyle/>
          <a:p>
            <a:r>
              <a:rPr lang="en-US" b="1" dirty="0"/>
              <a:t>Law of the preparation</a:t>
            </a:r>
            <a:r>
              <a:rPr lang="en-US" dirty="0"/>
              <a:t>, that affirms that the preparation or disposition of the subject contributes to the learning. In other words, that the own expectations of the subject constitute the intrinsic reinforcement of all action.</a:t>
            </a:r>
          </a:p>
          <a:p>
            <a:endParaRPr lang="en-US" dirty="0"/>
          </a:p>
          <a:p>
            <a:r>
              <a:rPr lang="en-US" b="1" dirty="0"/>
              <a:t>Law of the exercise</a:t>
            </a:r>
            <a:r>
              <a:rPr lang="en-US" dirty="0"/>
              <a:t> that sustains that the exercise or the practice of the appropriate response contributes to strengthen the connection between the stimulus and the corresponding response.</a:t>
            </a:r>
          </a:p>
          <a:p>
            <a:endParaRPr lang="en-US" dirty="0"/>
          </a:p>
          <a:p>
            <a:r>
              <a:rPr lang="en-US" b="1" dirty="0"/>
              <a:t>Law of effect</a:t>
            </a:r>
            <a:r>
              <a:rPr lang="en-US" dirty="0"/>
              <a:t>. This is considered the most important. According to this law, the succession of stimuli and responses is not enough for learning to occur. For the learning to happen, reinforcement is needed. This is that when an act is followed by a reward it tends to repeat itself, whereas when it is followed by a punishment the probability of its repetition decreases.</a:t>
            </a:r>
          </a:p>
        </p:txBody>
      </p:sp>
    </p:spTree>
    <p:extLst>
      <p:ext uri="{BB962C8B-B14F-4D97-AF65-F5344CB8AC3E}">
        <p14:creationId xmlns:p14="http://schemas.microsoft.com/office/powerpoint/2010/main" val="258718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DDB8F-9B61-4FD1-8025-CB752DD168BB}"/>
              </a:ext>
            </a:extLst>
          </p:cNvPr>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b="1" dirty="0"/>
              <a:t>MOTIVATION</a:t>
            </a:r>
          </a:p>
        </p:txBody>
      </p:sp>
      <p:sp>
        <p:nvSpPr>
          <p:cNvPr id="3" name="Content Placeholder 2">
            <a:extLst>
              <a:ext uri="{FF2B5EF4-FFF2-40B4-BE49-F238E27FC236}">
                <a16:creationId xmlns:a16="http://schemas.microsoft.com/office/drawing/2014/main" id="{31485950-0267-4E60-8965-FBD534DDE106}"/>
              </a:ext>
            </a:extLst>
          </p:cNvPr>
          <p:cNvSpPr>
            <a:spLocks noGrp="1"/>
          </p:cNvSpPr>
          <p:nvPr>
            <p:ph idx="1"/>
          </p:nvPr>
        </p:nvSpPr>
        <p:spPr/>
        <p:txBody>
          <a:bodyPr>
            <a:normAutofit lnSpcReduction="10000"/>
          </a:bodyPr>
          <a:lstStyle/>
          <a:p>
            <a:r>
              <a:rPr lang="en-US" dirty="0"/>
              <a:t>Motivation is the process that initiates, guides, and maintains goal-oriented behaviors. </a:t>
            </a:r>
          </a:p>
          <a:p>
            <a:r>
              <a:rPr lang="en-US" dirty="0"/>
              <a:t>It is what causes you to act, whether it is getting a glass of water to reduce thirst or reading a book to gain knowledge. </a:t>
            </a:r>
          </a:p>
          <a:p>
            <a:r>
              <a:rPr lang="en-US" dirty="0"/>
              <a:t>Motivation involves the biological, emotional, social, and cognitive forces that activate behavior.</a:t>
            </a:r>
          </a:p>
        </p:txBody>
      </p:sp>
    </p:spTree>
    <p:extLst>
      <p:ext uri="{BB962C8B-B14F-4D97-AF65-F5344CB8AC3E}">
        <p14:creationId xmlns:p14="http://schemas.microsoft.com/office/powerpoint/2010/main" val="51822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85F0-0835-4FC6-86B5-EC872EBECCD8}"/>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b="1" dirty="0"/>
              <a:t>TYPES OF MOTIVATION</a:t>
            </a:r>
          </a:p>
        </p:txBody>
      </p:sp>
      <p:sp>
        <p:nvSpPr>
          <p:cNvPr id="3" name="Content Placeholder 2">
            <a:extLst>
              <a:ext uri="{FF2B5EF4-FFF2-40B4-BE49-F238E27FC236}">
                <a16:creationId xmlns:a16="http://schemas.microsoft.com/office/drawing/2014/main" id="{A2FDDEEB-945F-4261-8FCE-191109BC3181}"/>
              </a:ext>
            </a:extLst>
          </p:cNvPr>
          <p:cNvSpPr>
            <a:spLocks noGrp="1"/>
          </p:cNvSpPr>
          <p:nvPr>
            <p:ph idx="1"/>
          </p:nvPr>
        </p:nvSpPr>
        <p:spPr/>
        <p:txBody>
          <a:bodyPr>
            <a:normAutofit fontScale="92500" lnSpcReduction="10000"/>
          </a:bodyPr>
          <a:lstStyle/>
          <a:p>
            <a:r>
              <a:rPr lang="en-US" dirty="0"/>
              <a:t>Different types of motivation are frequently described as being either extrinsic or intrinsic:</a:t>
            </a:r>
          </a:p>
          <a:p>
            <a:r>
              <a:rPr lang="en-US" b="1" dirty="0"/>
              <a:t>Extrinsic motivations</a:t>
            </a:r>
            <a:r>
              <a:rPr lang="en-US" dirty="0"/>
              <a:t> are those that arise from outside of the individual and often involve rewards such as trophies, money, social recognition, or praise.</a:t>
            </a:r>
          </a:p>
          <a:p>
            <a:r>
              <a:rPr lang="en-US" b="1" dirty="0"/>
              <a:t>Intrinsic motivations</a:t>
            </a:r>
            <a:r>
              <a:rPr lang="en-US" dirty="0"/>
              <a:t> are those that arise from within the individual, such as doing a complicated crossword puzzle purely for the personal gratification of solving a problem.</a:t>
            </a:r>
          </a:p>
        </p:txBody>
      </p:sp>
    </p:spTree>
    <p:extLst>
      <p:ext uri="{BB962C8B-B14F-4D97-AF65-F5344CB8AC3E}">
        <p14:creationId xmlns:p14="http://schemas.microsoft.com/office/powerpoint/2010/main" val="2322912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TotalTime>
  <Words>250</Words>
  <Application>Microsoft Office PowerPoint</Application>
  <PresentationFormat>On-screen Show (4:3)</PresentationFormat>
  <Paragraphs>45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Berlin Sans FB Demi</vt:lpstr>
      <vt:lpstr>Calibri</vt:lpstr>
      <vt:lpstr>Office Theme</vt:lpstr>
      <vt:lpstr>PowerPoint Presentation</vt:lpstr>
      <vt:lpstr>PowerPoint Presentation</vt:lpstr>
      <vt:lpstr>PowerPoint Presentation</vt:lpstr>
      <vt:lpstr>TOPICS TO BE COVERED</vt:lpstr>
      <vt:lpstr>LEARNING</vt:lpstr>
      <vt:lpstr>PowerPoint Presentation</vt:lpstr>
      <vt:lpstr>PowerPoint Presentation</vt:lpstr>
      <vt:lpstr>LAWS OF LEARNING ACCORDING TO THORNDIKE</vt:lpstr>
      <vt:lpstr>PowerPoint Presentation</vt:lpstr>
      <vt:lpstr>MOTIVATION</vt:lpstr>
      <vt:lpstr>TYPES OF MOTIVATION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108</cp:revision>
  <dcterms:created xsi:type="dcterms:W3CDTF">2022-07-21T00:29:04Z</dcterms:created>
  <dcterms:modified xsi:type="dcterms:W3CDTF">2022-07-28T14:08:35Z</dcterms:modified>
</cp:coreProperties>
</file>